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
  </p:notesMasterIdLst>
  <p:sldIdLst>
    <p:sldId id="256" r:id="rId2"/>
    <p:sldId id="257" r:id="rId3"/>
    <p:sldId id="263" r:id="rId4"/>
    <p:sldId id="264" r:id="rId5"/>
    <p:sldId id="258" r:id="rId6"/>
    <p:sldId id="259" r:id="rId7"/>
    <p:sldId id="260" r:id="rId8"/>
    <p:sldId id="262" r:id="rId9"/>
    <p:sldId id="261"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4B1E88-59C3-42E5-9C8F-36DB73B222CC}" type="datetimeFigureOut">
              <a:rPr lang="en-GB" smtClean="0"/>
              <a:t>20/04/2020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C2830B-B66D-48FB-A58C-58077986CF2E}" type="slidenum">
              <a:rPr lang="en-GB" smtClean="0"/>
              <a:t>‹#›</a:t>
            </a:fld>
            <a:endParaRPr lang="en-GB"/>
          </a:p>
        </p:txBody>
      </p:sp>
    </p:spTree>
    <p:extLst>
      <p:ext uri="{BB962C8B-B14F-4D97-AF65-F5344CB8AC3E}">
        <p14:creationId xmlns:p14="http://schemas.microsoft.com/office/powerpoint/2010/main" val="1648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collapse of Lehman Brothers in 2008 impacted Eurozone since this bank was a great pillar of global economy. The fall of this global financial institution provoked panic throughout the entire international banking system hence destabilizing the circulation of money in the economy. Therefore, the destabilization of Eurozone’s banking system was marked by bankruptcy of Lehman Brothers that led the world into great recession.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BC2830B-B66D-48FB-A58C-58077986CF2E}" type="slidenum">
              <a:rPr lang="en-GB" smtClean="0"/>
              <a:t>3</a:t>
            </a:fld>
            <a:endParaRPr lang="en-GB"/>
          </a:p>
        </p:txBody>
      </p:sp>
    </p:spTree>
    <p:extLst>
      <p:ext uri="{BB962C8B-B14F-4D97-AF65-F5344CB8AC3E}">
        <p14:creationId xmlns:p14="http://schemas.microsoft.com/office/powerpoint/2010/main" val="2467567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Sovereign debt is the total sum of a country’s borrowing that is normally issued as bonds. The Eurozone countries were involved in the sale of large quantities of bonds hence leaving these countries vulnerable to debt crises.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BC2830B-B66D-48FB-A58C-58077986CF2E}" type="slidenum">
              <a:rPr lang="en-GB" smtClean="0"/>
              <a:t>4</a:t>
            </a:fld>
            <a:endParaRPr lang="en-GB"/>
          </a:p>
        </p:txBody>
      </p:sp>
    </p:spTree>
    <p:extLst>
      <p:ext uri="{BB962C8B-B14F-4D97-AF65-F5344CB8AC3E}">
        <p14:creationId xmlns:p14="http://schemas.microsoft.com/office/powerpoint/2010/main" val="2963151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Based on this graph, most of the youth were laid off from 2009 when Eurozone countries began experiencing financial shortages.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BC2830B-B66D-48FB-A58C-58077986CF2E}" type="slidenum">
              <a:rPr lang="en-GB" smtClean="0"/>
              <a:t>6</a:t>
            </a:fld>
            <a:endParaRPr lang="en-GB"/>
          </a:p>
        </p:txBody>
      </p:sp>
    </p:spTree>
    <p:extLst>
      <p:ext uri="{BB962C8B-B14F-4D97-AF65-F5344CB8AC3E}">
        <p14:creationId xmlns:p14="http://schemas.microsoft.com/office/powerpoint/2010/main" val="2768574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Most of the Eurozone countries initially tried to address this debt crisis by embracing bailouts. Bailout involves the act of giving financial assistance to economy to save it from collapsing. Some of the countries such as Greece, Ireland, Portugal, Spain, and Italy were in serious debt crises hence the need to assist them financially. The ECB and the IMF were the major lenders that tried to salvage the situation. Even though these countries received financial support from these lenders and other stable countries like Germany, Eurozone crises worsened thus indicating ineffectiveness of this method.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BC2830B-B66D-48FB-A58C-58077986CF2E}" type="slidenum">
              <a:rPr lang="en-GB" smtClean="0"/>
              <a:t>8</a:t>
            </a:fld>
            <a:endParaRPr lang="en-GB"/>
          </a:p>
        </p:txBody>
      </p:sp>
    </p:spTree>
    <p:extLst>
      <p:ext uri="{BB962C8B-B14F-4D97-AF65-F5344CB8AC3E}">
        <p14:creationId xmlns:p14="http://schemas.microsoft.com/office/powerpoint/2010/main" val="3494889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B449618-422D-4A66-92C2-EA72BFBB31C2}"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449618-422D-4A66-92C2-EA72BFBB31C2}"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449618-422D-4A66-92C2-EA72BFBB31C2}"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B449618-422D-4A66-92C2-EA72BFBB31C2}" type="datetimeFigureOut">
              <a:rPr lang="en-GB" smtClean="0"/>
              <a:t>20/04/2020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449618-422D-4A66-92C2-EA72BFBB31C2}" type="datetimeFigureOut">
              <a:rPr lang="en-GB" smtClean="0"/>
              <a:t>20/04/2020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449618-422D-4A66-92C2-EA72BFBB31C2}" type="datetimeFigureOut">
              <a:rPr lang="en-GB" smtClean="0"/>
              <a:t>20/04/2020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449618-422D-4A66-92C2-EA72BFBB31C2}" type="datetimeFigureOut">
              <a:rPr lang="en-GB" smtClean="0"/>
              <a:t>20/04/2020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449618-422D-4A66-92C2-EA72BFBB31C2}" type="datetimeFigureOut">
              <a:rPr lang="en-GB" smtClean="0"/>
              <a:t>20/04/2020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7B0B26-A2CB-4C60-ABA1-1903BF9829BA}" type="slidenum">
              <a:rPr lang="en-GB" smtClean="0"/>
              <a:t>‹#›</a:t>
            </a:fld>
            <a:endParaRPr lang="en-GB"/>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B449618-422D-4A66-92C2-EA72BFBB31C2}" type="datetimeFigureOut">
              <a:rPr lang="en-GB" smtClean="0"/>
              <a:t>20/04/2020</a:t>
            </a:fld>
            <a:endParaRPr lang="en-GB"/>
          </a:p>
        </p:txBody>
      </p:sp>
      <p:sp>
        <p:nvSpPr>
          <p:cNvPr id="9" name="Slide Number Placeholder 8"/>
          <p:cNvSpPr>
            <a:spLocks noGrp="1"/>
          </p:cNvSpPr>
          <p:nvPr>
            <p:ph type="sldNum" sz="quarter" idx="11"/>
          </p:nvPr>
        </p:nvSpPr>
        <p:spPr/>
        <p:txBody>
          <a:bodyPr/>
          <a:lstStyle/>
          <a:p>
            <a:fld id="{BE7B0B26-A2CB-4C60-ABA1-1903BF9829BA}" type="slidenum">
              <a:rPr lang="en-GB" smtClean="0"/>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449618-422D-4A66-92C2-EA72BFBB31C2}"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449618-422D-4A66-92C2-EA72BFBB31C2}"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E7B0B26-A2CB-4C60-ABA1-1903BF9829BA}" type="slidenum">
              <a:rPr lang="en-GB" smtClean="0"/>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B449618-422D-4A66-92C2-EA72BFBB31C2}" type="datetimeFigureOut">
              <a:rPr lang="en-GB" smtClean="0"/>
              <a:t>20/04/2020</a:t>
            </a:fld>
            <a:endParaRPr lang="en-GB"/>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52401"/>
            <a:ext cx="7772400" cy="685800"/>
          </a:xfrm>
        </p:spPr>
        <p:txBody>
          <a:bodyPr>
            <a:normAutofit fontScale="90000"/>
          </a:bodyPr>
          <a:lstStyle/>
          <a:p>
            <a:r>
              <a:rPr lang="en-US" b="1" dirty="0" smtClean="0">
                <a:latin typeface="Times New Roman" pitchFamily="18" charset="0"/>
                <a:cs typeface="Times New Roman" pitchFamily="18" charset="0"/>
              </a:rPr>
              <a:t>Introduction</a:t>
            </a:r>
            <a:r>
              <a:rPr lang="en-US" b="1" dirty="0" smtClean="0"/>
              <a:t> </a:t>
            </a:r>
            <a:endParaRPr lang="en-GB" dirty="0"/>
          </a:p>
        </p:txBody>
      </p:sp>
      <p:sp>
        <p:nvSpPr>
          <p:cNvPr id="3" name="Subtitle 2"/>
          <p:cNvSpPr>
            <a:spLocks noGrp="1"/>
          </p:cNvSpPr>
          <p:nvPr>
            <p:ph type="subTitle" idx="1"/>
          </p:nvPr>
        </p:nvSpPr>
        <p:spPr>
          <a:xfrm>
            <a:off x="1447800" y="838200"/>
            <a:ext cx="6400800" cy="5410200"/>
          </a:xfrm>
        </p:spPr>
        <p:txBody>
          <a:bodyPr>
            <a:normAutofit fontScale="47500" lnSpcReduction="20000"/>
          </a:bodyPr>
          <a:lstStyle/>
          <a:p>
            <a:pPr marL="457200" lvl="0" indent="-457200" algn="l">
              <a:buFont typeface="Arial" pitchFamily="34" charset="0"/>
              <a:buChar char="•"/>
            </a:pPr>
            <a:r>
              <a:rPr lang="en-US" sz="5100" dirty="0">
                <a:solidFill>
                  <a:schemeClr val="tx1"/>
                </a:solidFill>
                <a:latin typeface="Times New Roman" pitchFamily="18" charset="0"/>
                <a:cs typeface="Times New Roman" pitchFamily="18" charset="0"/>
              </a:rPr>
              <a:t>Eurozone is the economic and geographic region consisting of all the countries that incorporate and fully use the Euro as the national currency</a:t>
            </a:r>
            <a:r>
              <a:rPr lang="en-US" sz="5100" dirty="0" smtClean="0">
                <a:solidFill>
                  <a:schemeClr val="tx1"/>
                </a:solidFill>
                <a:latin typeface="Times New Roman" pitchFamily="18" charset="0"/>
                <a:cs typeface="Times New Roman" pitchFamily="18" charset="0"/>
              </a:rPr>
              <a:t>.</a:t>
            </a:r>
          </a:p>
          <a:p>
            <a:pPr marL="457200" indent="-457200" algn="l">
              <a:buFont typeface="Arial" pitchFamily="34" charset="0"/>
              <a:buChar char="•"/>
            </a:pPr>
            <a:r>
              <a:rPr lang="en-US" sz="5100" dirty="0">
                <a:solidFill>
                  <a:schemeClr val="tx1"/>
                </a:solidFill>
                <a:latin typeface="Times New Roman" pitchFamily="18" charset="0"/>
                <a:cs typeface="Times New Roman" pitchFamily="18" charset="0"/>
              </a:rPr>
              <a:t>Eurozone countries comprised of </a:t>
            </a:r>
            <a:r>
              <a:rPr lang="en-US" sz="5100" dirty="0" smtClean="0">
                <a:solidFill>
                  <a:schemeClr val="tx1"/>
                </a:solidFill>
                <a:latin typeface="Times New Roman" pitchFamily="18" charset="0"/>
                <a:cs typeface="Times New Roman" pitchFamily="18" charset="0"/>
              </a:rPr>
              <a:t>nineteen countries. </a:t>
            </a:r>
            <a:endParaRPr lang="en-GB" sz="5100" dirty="0">
              <a:solidFill>
                <a:schemeClr val="tx1"/>
              </a:solidFill>
              <a:latin typeface="Times New Roman" pitchFamily="18" charset="0"/>
              <a:cs typeface="Times New Roman" pitchFamily="18" charset="0"/>
            </a:endParaRPr>
          </a:p>
          <a:p>
            <a:pPr marL="457200" indent="-457200" algn="l">
              <a:buFont typeface="Arial" pitchFamily="34" charset="0"/>
              <a:buChar char="•"/>
            </a:pPr>
            <a:r>
              <a:rPr lang="en-US" sz="5100" dirty="0">
                <a:solidFill>
                  <a:schemeClr val="tx1"/>
                </a:solidFill>
                <a:latin typeface="Times New Roman" pitchFamily="18" charset="0"/>
                <a:cs typeface="Times New Roman" pitchFamily="18" charset="0"/>
              </a:rPr>
              <a:t>Eurozone crisis began in 2009 after the great recession where Eurozone states financed their consumptions by taking huge amount of loans rather than saving money for production purposes. </a:t>
            </a:r>
            <a:endParaRPr lang="en-GB" sz="5100" dirty="0">
              <a:solidFill>
                <a:schemeClr val="tx1"/>
              </a:solidFill>
              <a:latin typeface="Times New Roman" pitchFamily="18" charset="0"/>
              <a:cs typeface="Times New Roman" pitchFamily="18" charset="0"/>
            </a:endParaRPr>
          </a:p>
          <a:p>
            <a:pPr marL="457200" indent="-457200" algn="l">
              <a:buFont typeface="Arial" pitchFamily="34" charset="0"/>
              <a:buChar char="•"/>
            </a:pPr>
            <a:r>
              <a:rPr lang="en-US" sz="5100" dirty="0">
                <a:solidFill>
                  <a:schemeClr val="tx1"/>
                </a:solidFill>
                <a:latin typeface="Times New Roman" pitchFamily="18" charset="0"/>
                <a:cs typeface="Times New Roman" pitchFamily="18" charset="0"/>
              </a:rPr>
              <a:t>Most of the Eurozone governments incurred more debts than necessary hence coining the name Eurozone debt crisis. </a:t>
            </a:r>
            <a:r>
              <a:rPr lang="en-US" sz="5100" dirty="0" smtClean="0">
                <a:solidFill>
                  <a:schemeClr val="tx1"/>
                </a:solidFill>
                <a:latin typeface="Times New Roman" pitchFamily="18" charset="0"/>
                <a:cs typeface="Times New Roman" pitchFamily="18" charset="0"/>
              </a:rPr>
              <a:t> </a:t>
            </a:r>
            <a:endParaRPr lang="en-GB" sz="5100" dirty="0">
              <a:solidFill>
                <a:schemeClr val="tx1"/>
              </a:solidFill>
              <a:latin typeface="Times New Roman" pitchFamily="18" charset="0"/>
              <a:cs typeface="Times New Roman" pitchFamily="18" charset="0"/>
            </a:endParaRPr>
          </a:p>
          <a:p>
            <a:pPr lvl="0" algn="l"/>
            <a:endParaRPr lang="en-GB" dirty="0" smtClean="0"/>
          </a:p>
          <a:p>
            <a:pPr marL="457200" indent="-457200" algn="l">
              <a:buFont typeface="Arial" pitchFamily="34" charset="0"/>
              <a:buChar char="•"/>
            </a:pPr>
            <a:endParaRPr lang="en-GB" dirty="0"/>
          </a:p>
        </p:txBody>
      </p:sp>
    </p:spTree>
    <p:extLst>
      <p:ext uri="{BB962C8B-B14F-4D97-AF65-F5344CB8AC3E}">
        <p14:creationId xmlns:p14="http://schemas.microsoft.com/office/powerpoint/2010/main" val="2896369757"/>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Causes of Financial Crises in Eurozone</a:t>
            </a:r>
            <a:r>
              <a:rPr lang="en-GB" dirty="0"/>
              <a:t/>
            </a:r>
            <a:br>
              <a:rPr lang="en-GB" dirty="0"/>
            </a:br>
            <a:endParaRPr lang="en-GB" dirty="0"/>
          </a:p>
        </p:txBody>
      </p:sp>
      <p:sp>
        <p:nvSpPr>
          <p:cNvPr id="3" name="Content Placeholder 2"/>
          <p:cNvSpPr>
            <a:spLocks noGrp="1"/>
          </p:cNvSpPr>
          <p:nvPr>
            <p:ph idx="1"/>
          </p:nvPr>
        </p:nvSpPr>
        <p:spPr>
          <a:xfrm>
            <a:off x="457200" y="1066800"/>
            <a:ext cx="8229600" cy="5410200"/>
          </a:xfrm>
        </p:spPr>
        <p:txBody>
          <a:bodyPr>
            <a:noAutofit/>
          </a:bodyPr>
          <a:lstStyle/>
          <a:p>
            <a:pPr lvl="0"/>
            <a:r>
              <a:rPr lang="en-US" sz="1800" dirty="0">
                <a:latin typeface="Times New Roman" pitchFamily="18" charset="0"/>
                <a:cs typeface="Times New Roman" pitchFamily="18" charset="0"/>
              </a:rPr>
              <a:t>Financial problems in Eurozone emerged as a result of the weaknesses in the structural set up in both the zone and individual member states that resulted in fiscal defects at national levels. </a:t>
            </a:r>
            <a:endParaRPr lang="en-GB" sz="1800" dirty="0">
              <a:latin typeface="Times New Roman" pitchFamily="18" charset="0"/>
              <a:cs typeface="Times New Roman" pitchFamily="18" charset="0"/>
            </a:endParaRPr>
          </a:p>
          <a:p>
            <a:pPr lvl="0"/>
            <a:r>
              <a:rPr lang="en-US" sz="1800" dirty="0">
                <a:latin typeface="Times New Roman" pitchFamily="18" charset="0"/>
                <a:cs typeface="Times New Roman" pitchFamily="18" charset="0"/>
              </a:rPr>
              <a:t>The Eurozone had a very complex structural setup that makes it challenging to offer a quick response during emergency. For </a:t>
            </a:r>
            <a:r>
              <a:rPr lang="en-US" sz="1800" dirty="0" smtClean="0">
                <a:latin typeface="Times New Roman" pitchFamily="18" charset="0"/>
                <a:cs typeface="Times New Roman" pitchFamily="18" charset="0"/>
              </a:rPr>
              <a:t>instance, </a:t>
            </a:r>
            <a:r>
              <a:rPr lang="en-US" sz="1800" dirty="0">
                <a:latin typeface="Times New Roman" pitchFamily="18" charset="0"/>
                <a:cs typeface="Times New Roman" pitchFamily="18" charset="0"/>
              </a:rPr>
              <a:t>with its nineteen members, the decision-making process is prolonged for a unanimous agreement that must be reached during the making of a vital decision. </a:t>
            </a:r>
            <a:endParaRPr lang="en-GB" sz="1800" dirty="0">
              <a:latin typeface="Times New Roman" pitchFamily="18" charset="0"/>
              <a:cs typeface="Times New Roman" pitchFamily="18" charset="0"/>
            </a:endParaRPr>
          </a:p>
          <a:p>
            <a:pPr lvl="0"/>
            <a:r>
              <a:rPr lang="en-US" sz="1800" dirty="0">
                <a:latin typeface="Times New Roman" pitchFamily="18" charset="0"/>
                <a:cs typeface="Times New Roman" pitchFamily="18" charset="0"/>
              </a:rPr>
              <a:t>P</a:t>
            </a:r>
            <a:r>
              <a:rPr lang="en-US" sz="1800" dirty="0" smtClean="0">
                <a:latin typeface="Times New Roman" pitchFamily="18" charset="0"/>
                <a:cs typeface="Times New Roman" pitchFamily="18" charset="0"/>
              </a:rPr>
              <a:t>oor </a:t>
            </a:r>
            <a:r>
              <a:rPr lang="en-US" sz="1800" dirty="0">
                <a:latin typeface="Times New Roman" pitchFamily="18" charset="0"/>
                <a:cs typeface="Times New Roman" pitchFamily="18" charset="0"/>
              </a:rPr>
              <a:t>allocation of capital and reduced pricing of risks. For instance, before the outbreak of the crisis, capital markets mispriced the dangers and also misallocated capital in the previous year hence lacking appropriate financial projections. </a:t>
            </a:r>
            <a:endParaRPr lang="en-GB" sz="1800" dirty="0">
              <a:latin typeface="Times New Roman" pitchFamily="18" charset="0"/>
              <a:cs typeface="Times New Roman" pitchFamily="18" charset="0"/>
            </a:endParaRPr>
          </a:p>
          <a:p>
            <a:pPr lvl="0"/>
            <a:r>
              <a:rPr lang="en-US" sz="1800" dirty="0">
                <a:latin typeface="Times New Roman" pitchFamily="18" charset="0"/>
                <a:cs typeface="Times New Roman" pitchFamily="18" charset="0"/>
              </a:rPr>
              <a:t>The Eurozone crisis was fueled by the financial crisis of 2008-2009, which engulfed the whole globe. The global turmoil overstretched into the sovereign debt crisis in several Eurozone countries at the onset of 2010. </a:t>
            </a:r>
            <a:endParaRPr lang="en-GB" sz="1800" dirty="0">
              <a:latin typeface="Times New Roman" pitchFamily="18" charset="0"/>
              <a:cs typeface="Times New Roman" pitchFamily="18" charset="0"/>
            </a:endParaRPr>
          </a:p>
          <a:p>
            <a:pPr lvl="0"/>
            <a:r>
              <a:rPr lang="en-US" sz="1800" dirty="0">
                <a:latin typeface="Times New Roman" pitchFamily="18" charset="0"/>
                <a:cs typeface="Times New Roman" pitchFamily="18" charset="0"/>
              </a:rPr>
              <a:t>The Eurozone financial crisis traces its roots to the world economic crisis and problems that emanated from the banking segment of the European countries, which were ignited by the bankruptcy that faced the Lehman Brothers.</a:t>
            </a:r>
            <a:endParaRPr lang="en-GB" sz="1800" dirty="0">
              <a:latin typeface="Times New Roman" pitchFamily="18" charset="0"/>
              <a:cs typeface="Times New Roman" pitchFamily="18" charset="0"/>
            </a:endParaRPr>
          </a:p>
          <a:p>
            <a:pPr marL="0" indent="0">
              <a:buNone/>
            </a:pPr>
            <a:endParaRPr lang="en-GB" sz="2000" dirty="0"/>
          </a:p>
        </p:txBody>
      </p:sp>
    </p:spTree>
    <p:extLst>
      <p:ext uri="{BB962C8B-B14F-4D97-AF65-F5344CB8AC3E}">
        <p14:creationId xmlns:p14="http://schemas.microsoft.com/office/powerpoint/2010/main" val="373616399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b="1" dirty="0" smtClean="0">
                <a:latin typeface="Times New Roman" pitchFamily="18" charset="0"/>
                <a:cs typeface="Times New Roman" pitchFamily="18" charset="0"/>
              </a:rPr>
              <a:t>The Collapse of Lehman Brothers and the Genesis of Eurozone Crises </a:t>
            </a:r>
            <a:endParaRPr lang="en-GB" b="1" dirty="0">
              <a:latin typeface="Times New Roman" pitchFamily="18" charset="0"/>
              <a:cs typeface="Times New Roman" pitchFamily="18" charset="0"/>
            </a:endParaRPr>
          </a:p>
        </p:txBody>
      </p:sp>
      <p:pic>
        <p:nvPicPr>
          <p:cNvPr id="4" name="Content Placeholder 3" descr="What happened if you owned Lehman Brothers when the stock went to ..."/>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5800" y="1295400"/>
            <a:ext cx="7848600" cy="3962400"/>
          </a:xfrm>
          <a:prstGeom prst="rect">
            <a:avLst/>
          </a:prstGeom>
          <a:noFill/>
          <a:ln>
            <a:noFill/>
          </a:ln>
        </p:spPr>
      </p:pic>
    </p:spTree>
    <p:extLst>
      <p:ext uri="{BB962C8B-B14F-4D97-AF65-F5344CB8AC3E}">
        <p14:creationId xmlns:p14="http://schemas.microsoft.com/office/powerpoint/2010/main" val="3839946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609600"/>
          </a:xfrm>
        </p:spPr>
        <p:txBody>
          <a:bodyPr>
            <a:normAutofit fontScale="90000"/>
          </a:bodyPr>
          <a:lstStyle/>
          <a:p>
            <a:r>
              <a:rPr lang="en-US" b="1" dirty="0" smtClean="0">
                <a:latin typeface="Times New Roman" pitchFamily="18" charset="0"/>
                <a:cs typeface="Times New Roman" pitchFamily="18" charset="0"/>
              </a:rPr>
              <a:t>Eurozone Crises developed due to Chronic Sovereign Debt  </a:t>
            </a:r>
            <a:endParaRPr lang="en-GB" b="1" dirty="0">
              <a:latin typeface="Times New Roman" pitchFamily="18" charset="0"/>
              <a:cs typeface="Times New Roman" pitchFamily="18" charset="0"/>
            </a:endParaRPr>
          </a:p>
        </p:txBody>
      </p:sp>
      <p:pic>
        <p:nvPicPr>
          <p:cNvPr id="4" name="Content Placeholder 3" descr="Chronic Sovereign Debt Crises in the Eurozone, 2010–2012 | Federal ..."/>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71933" y="1219200"/>
            <a:ext cx="6200133" cy="4906963"/>
          </a:xfrm>
          <a:prstGeom prst="rect">
            <a:avLst/>
          </a:prstGeom>
          <a:noFill/>
          <a:ln>
            <a:noFill/>
          </a:ln>
        </p:spPr>
      </p:pic>
    </p:spTree>
    <p:extLst>
      <p:ext uri="{BB962C8B-B14F-4D97-AF65-F5344CB8AC3E}">
        <p14:creationId xmlns:p14="http://schemas.microsoft.com/office/powerpoint/2010/main" val="991084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4000" b="1" dirty="0">
                <a:latin typeface="Times New Roman" pitchFamily="18" charset="0"/>
                <a:cs typeface="Times New Roman" pitchFamily="18" charset="0"/>
              </a:rPr>
              <a:t>Consequences of Eurozone Crises</a:t>
            </a:r>
            <a:endParaRPr lang="en-GB" sz="4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83163"/>
          </a:xfrm>
        </p:spPr>
        <p:txBody>
          <a:bodyPr>
            <a:normAutofit/>
          </a:bodyPr>
          <a:lstStyle/>
          <a:p>
            <a:pPr lvl="0"/>
            <a:r>
              <a:rPr lang="en-US" dirty="0">
                <a:latin typeface="Times New Roman" pitchFamily="18" charset="0"/>
                <a:cs typeface="Times New Roman" pitchFamily="18" charset="0"/>
              </a:rPr>
              <a:t>One of the problems is the skyrocketing public deficits and debt levels since the country had less revenue as compared to its budget</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During this negative growth, the state records less tax collection, and a small percentage of the working population leads to a reduction in income tax. </a:t>
            </a:r>
            <a:endParaRPr lang="en-GB" dirty="0">
              <a:latin typeface="Times New Roman" pitchFamily="18" charset="0"/>
              <a:cs typeface="Times New Roman" pitchFamily="18" charset="0"/>
            </a:endParaRPr>
          </a:p>
          <a:p>
            <a:r>
              <a:rPr lang="en-US" dirty="0">
                <a:latin typeface="Times New Roman" pitchFamily="18" charset="0"/>
                <a:cs typeface="Times New Roman" pitchFamily="18" charset="0"/>
              </a:rPr>
              <a:t>Eurozone crises increased the rates of unemployment in this region because most employers lacked adequate finances to pay for employees. </a:t>
            </a:r>
            <a:r>
              <a:rPr lang="en-US" dirty="0" smtClean="0">
                <a:latin typeface="Times New Roman" pitchFamily="18" charset="0"/>
                <a:cs typeface="Times New Roman" pitchFamily="18" charset="0"/>
              </a:rPr>
              <a:t> </a:t>
            </a:r>
            <a:endParaRPr lang="en-GB" dirty="0">
              <a:latin typeface="Times New Roman" pitchFamily="18" charset="0"/>
              <a:cs typeface="Times New Roman" pitchFamily="18" charset="0"/>
            </a:endParaRPr>
          </a:p>
          <a:p>
            <a:endParaRPr lang="en-GB" dirty="0"/>
          </a:p>
        </p:txBody>
      </p:sp>
    </p:spTree>
    <p:extLst>
      <p:ext uri="{BB962C8B-B14F-4D97-AF65-F5344CB8AC3E}">
        <p14:creationId xmlns:p14="http://schemas.microsoft.com/office/powerpoint/2010/main" val="1746570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Graphic of Unemployment Rate during the Peak of Eurozone Crises</a:t>
            </a:r>
            <a:endParaRPr lang="en-GB"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407928" y="1976452"/>
            <a:ext cx="5718544" cy="4048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2019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normAutofit fontScale="90000"/>
          </a:bodyPr>
          <a:lstStyle/>
          <a:p>
            <a:r>
              <a:rPr lang="en-US" b="1" smtClean="0">
                <a:latin typeface="Times New Roman" pitchFamily="18" charset="0"/>
                <a:cs typeface="Times New Roman" pitchFamily="18" charset="0"/>
              </a:rPr>
              <a:t>Methods of Fighting/Addressing Eurozone Crises</a:t>
            </a:r>
            <a:r>
              <a:rPr lang="en-GB" smtClean="0">
                <a:latin typeface="Times New Roman" pitchFamily="18" charset="0"/>
                <a:cs typeface="Times New Roman" pitchFamily="18" charset="0"/>
              </a:rPr>
              <a:t/>
            </a:r>
            <a:br>
              <a:rPr lang="en-GB" smtClean="0">
                <a:latin typeface="Times New Roman" pitchFamily="18" charset="0"/>
                <a:cs typeface="Times New Roman" pitchFamily="18" charset="0"/>
              </a:rPr>
            </a:b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906963"/>
          </a:xfrm>
        </p:spPr>
        <p:txBody>
          <a:bodyPr>
            <a:normAutofit fontScale="92500" lnSpcReduction="20000"/>
          </a:bodyPr>
          <a:lstStyle/>
          <a:p>
            <a:pPr lvl="0"/>
            <a:r>
              <a:rPr lang="en-US" sz="3300" smtClean="0">
                <a:latin typeface="Times New Roman" pitchFamily="18" charset="0"/>
                <a:cs typeface="Times New Roman" pitchFamily="18" charset="0"/>
              </a:rPr>
              <a:t>Tighten regulation efforts to make sure that banks have the necessary capacity to hold high levels of reserves.</a:t>
            </a:r>
          </a:p>
          <a:p>
            <a:r>
              <a:rPr lang="en-US" sz="3300" smtClean="0">
                <a:latin typeface="Times New Roman" pitchFamily="18" charset="0"/>
                <a:cs typeface="Times New Roman" pitchFamily="18" charset="0"/>
              </a:rPr>
              <a:t>Granting a banking license to the European Stabilization Mechanism to give the necessary financial help for Eurozone members facing financial difficulties. </a:t>
            </a:r>
          </a:p>
          <a:p>
            <a:r>
              <a:rPr lang="en-US" sz="3300" smtClean="0">
                <a:latin typeface="Times New Roman" pitchFamily="18" charset="0"/>
                <a:cs typeface="Times New Roman" pitchFamily="18" charset="0"/>
              </a:rPr>
              <a:t>The ECB played its part by the lowering of the interest rates and the provision of cheap loans not less than one trillion to maintain the equilibrium of money flow between the banks of Europe. </a:t>
            </a:r>
            <a:endParaRPr lang="en-GB" sz="3300" smtClean="0">
              <a:latin typeface="Times New Roman" pitchFamily="18" charset="0"/>
              <a:cs typeface="Times New Roman" pitchFamily="18" charset="0"/>
            </a:endParaRPr>
          </a:p>
          <a:p>
            <a:pPr lvl="0"/>
            <a:endParaRPr lang="en-GB" smtClean="0"/>
          </a:p>
          <a:p>
            <a:endParaRPr lang="en-GB" dirty="0"/>
          </a:p>
        </p:txBody>
      </p:sp>
    </p:spTree>
    <p:extLst>
      <p:ext uri="{BB962C8B-B14F-4D97-AF65-F5344CB8AC3E}">
        <p14:creationId xmlns:p14="http://schemas.microsoft.com/office/powerpoint/2010/main" val="1454494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685800"/>
          </a:xfrm>
        </p:spPr>
        <p:txBody>
          <a:bodyPr>
            <a:normAutofit fontScale="90000"/>
          </a:bodyPr>
          <a:lstStyle/>
          <a:p>
            <a:r>
              <a:rPr lang="en-US" b="1" dirty="0" smtClean="0">
                <a:latin typeface="Times New Roman" pitchFamily="18" charset="0"/>
                <a:cs typeface="Times New Roman" pitchFamily="18" charset="0"/>
              </a:rPr>
              <a:t>Unsuccessful Bailout Method of Fighting Eurozone Crises</a:t>
            </a:r>
            <a:endParaRPr lang="en-GB" b="1" dirty="0">
              <a:latin typeface="Times New Roman" pitchFamily="18" charset="0"/>
              <a:cs typeface="Times New Roman" pitchFamily="18" charset="0"/>
            </a:endParaRPr>
          </a:p>
        </p:txBody>
      </p:sp>
      <p:pic>
        <p:nvPicPr>
          <p:cNvPr id="4" name="Content Placeholder 3" descr="http://www.voxeu.org/sites/default/files/image/FromMay2014/baldwin%20fig8%2017%20sep.pn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16444" y="1897262"/>
            <a:ext cx="6311111" cy="3200000"/>
          </a:xfrm>
          <a:prstGeom prst="rect">
            <a:avLst/>
          </a:prstGeom>
          <a:noFill/>
          <a:ln>
            <a:noFill/>
          </a:ln>
        </p:spPr>
      </p:pic>
    </p:spTree>
    <p:extLst>
      <p:ext uri="{BB962C8B-B14F-4D97-AF65-F5344CB8AC3E}">
        <p14:creationId xmlns:p14="http://schemas.microsoft.com/office/powerpoint/2010/main" val="649750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Conclusion</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457200" y="838200"/>
            <a:ext cx="8229600" cy="5943600"/>
          </a:xfrm>
        </p:spPr>
        <p:txBody>
          <a:bodyPr>
            <a:noAutofit/>
          </a:bodyPr>
          <a:lstStyle/>
          <a:p>
            <a:pPr lvl="0"/>
            <a:r>
              <a:rPr lang="en-US" dirty="0">
                <a:latin typeface="Times New Roman" pitchFamily="18" charset="0"/>
                <a:cs typeface="Times New Roman" pitchFamily="18" charset="0"/>
              </a:rPr>
              <a:t>It is apparent that Eurozone’s financial goals were impacted by economic changes witnessed over time.</a:t>
            </a:r>
            <a:endParaRPr lang="en-GB" dirty="0">
              <a:latin typeface="Times New Roman" pitchFamily="18" charset="0"/>
              <a:cs typeface="Times New Roman" pitchFamily="18" charset="0"/>
            </a:endParaRPr>
          </a:p>
          <a:p>
            <a:pPr lvl="0"/>
            <a:r>
              <a:rPr lang="en-US" dirty="0" smtClean="0">
                <a:latin typeface="Times New Roman" pitchFamily="18" charset="0"/>
                <a:cs typeface="Times New Roman" pitchFamily="18" charset="0"/>
              </a:rPr>
              <a:t>Countries </a:t>
            </a:r>
            <a:r>
              <a:rPr lang="en-US" dirty="0">
                <a:latin typeface="Times New Roman" pitchFamily="18" charset="0"/>
                <a:cs typeface="Times New Roman" pitchFamily="18" charset="0"/>
              </a:rPr>
              <a:t>that fail to utilize their financial resources appropriately are likely to experience debt traps.</a:t>
            </a:r>
            <a:endParaRPr lang="en-GB" dirty="0">
              <a:latin typeface="Times New Roman" pitchFamily="18" charset="0"/>
              <a:cs typeface="Times New Roman" pitchFamily="18" charset="0"/>
            </a:endParaRPr>
          </a:p>
          <a:p>
            <a:pPr lvl="0"/>
            <a:r>
              <a:rPr lang="en-US" dirty="0">
                <a:latin typeface="Times New Roman" pitchFamily="18" charset="0"/>
                <a:cs typeface="Times New Roman" pitchFamily="18" charset="0"/>
              </a:rPr>
              <a:t>Eurozone countries should integrate strict measures that cut across social, political, and economic systems when fighting these financial crises since a country’s economy is a reflection of all these sectors.   </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32631739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187</TotalTime>
  <Words>778</Words>
  <Application>Microsoft Office PowerPoint</Application>
  <PresentationFormat>On-screen Show (4:3)</PresentationFormat>
  <Paragraphs>35</Paragraphs>
  <Slides>9</Slides>
  <Notes>4</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Adjacency</vt:lpstr>
      <vt:lpstr>Introduction </vt:lpstr>
      <vt:lpstr>Causes of Financial Crises in Eurozone </vt:lpstr>
      <vt:lpstr>The Collapse of Lehman Brothers and the Genesis of Eurozone Crises </vt:lpstr>
      <vt:lpstr>Eurozone Crises developed due to Chronic Sovereign Debt  </vt:lpstr>
      <vt:lpstr>Consequences of Eurozone Crises</vt:lpstr>
      <vt:lpstr>Graphic of Unemployment Rate during the Peak of Eurozone Crises</vt:lpstr>
      <vt:lpstr>Methods of Fighting/Addressing Eurozone Crises </vt:lpstr>
      <vt:lpstr>Unsuccessful Bailout Method of Fighting Eurozone Crises</vt:lpstr>
      <vt:lpstr>Conclusion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Terry</dc:creator>
  <cp:lastModifiedBy>Terry</cp:lastModifiedBy>
  <cp:revision>43</cp:revision>
  <dcterms:created xsi:type="dcterms:W3CDTF">2020-04-17T19:29:13Z</dcterms:created>
  <dcterms:modified xsi:type="dcterms:W3CDTF">2020-04-20T00:32:01Z</dcterms:modified>
</cp:coreProperties>
</file>